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0" r:id="rId5"/>
    <p:sldId id="280" r:id="rId6"/>
    <p:sldId id="290" r:id="rId7"/>
    <p:sldId id="273" r:id="rId8"/>
    <p:sldId id="272" r:id="rId9"/>
    <p:sldId id="268" r:id="rId10"/>
    <p:sldId id="279" r:id="rId11"/>
    <p:sldId id="283" r:id="rId12"/>
    <p:sldId id="274" r:id="rId13"/>
    <p:sldId id="271" r:id="rId14"/>
    <p:sldId id="278" r:id="rId15"/>
    <p:sldId id="281" r:id="rId16"/>
    <p:sldId id="275" r:id="rId17"/>
    <p:sldId id="293" r:id="rId18"/>
    <p:sldId id="286" r:id="rId19"/>
    <p:sldId id="292" r:id="rId20"/>
    <p:sldId id="282" r:id="rId21"/>
    <p:sldId id="285" r:id="rId22"/>
    <p:sldId id="276" r:id="rId23"/>
    <p:sldId id="28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D61"/>
    <a:srgbClr val="081C62"/>
    <a:srgbClr val="081E61"/>
    <a:srgbClr val="FFCB0A"/>
    <a:srgbClr val="DABE03"/>
    <a:srgbClr val="F5AB0D"/>
    <a:srgbClr val="CE910D"/>
    <a:srgbClr val="AC7B0C"/>
    <a:srgbClr val="FFDD06"/>
    <a:srgbClr val="E8B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822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08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65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530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75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1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793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889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83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142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804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61135-3422-764D-AD39-4199519AC13A}" type="datetimeFigureOut">
              <a:rPr lang="en-US" smtClean="0"/>
              <a:pPr/>
              <a:t>9/24/2012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89847-5747-7D44-B065-428FFBC1CF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68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117" y="-260084"/>
            <a:ext cx="9958163" cy="7468622"/>
          </a:xfrm>
          <a:prstGeom prst="rect">
            <a:avLst/>
          </a:prstGeom>
        </p:spPr>
      </p:pic>
      <p:pic>
        <p:nvPicPr>
          <p:cNvPr id="6" name="Picture 5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63" y="-2379101"/>
            <a:ext cx="7705934" cy="5875695"/>
          </a:xfrm>
          <a:prstGeom prst="rect">
            <a:avLst/>
          </a:prstGeom>
        </p:spPr>
      </p:pic>
      <p:pic>
        <p:nvPicPr>
          <p:cNvPr id="7" name="Picture 6" descr="WSU_Window_Globe_Seal_Gold_FIN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26" y="104503"/>
            <a:ext cx="1541568" cy="1526152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ctrTitle"/>
          </p:nvPr>
        </p:nvSpPr>
        <p:spPr>
          <a:xfrm>
            <a:off x="685800" y="1800473"/>
            <a:ext cx="7772400" cy="2719276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“It Gave Me Confidence”: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 How Field Experience and Service Learning Impact Pre-service Teacher Learning Regarding Diversity and  Multiculturalism in an Urban Middle School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809897" y="4816435"/>
            <a:ext cx="8297271" cy="136506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Sue F. Foo, </a:t>
            </a:r>
            <a:r>
              <a:rPr lang="en-US" dirty="0" err="1">
                <a:solidFill>
                  <a:schemeClr val="bg1"/>
                </a:solidFill>
              </a:rPr>
              <a:t>Ed.D</a:t>
            </a:r>
            <a:r>
              <a:rPr lang="en-US" dirty="0">
                <a:solidFill>
                  <a:schemeClr val="bg1"/>
                </a:solidFill>
              </a:rPr>
              <a:t>, Erin </a:t>
            </a:r>
            <a:r>
              <a:rPr lang="en-US" dirty="0" err="1">
                <a:solidFill>
                  <a:schemeClr val="bg1"/>
                </a:solidFill>
              </a:rPr>
              <a:t>Desmarais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Thomas </a:t>
            </a:r>
            <a:r>
              <a:rPr lang="en-US" dirty="0">
                <a:solidFill>
                  <a:schemeClr val="bg1"/>
                </a:solidFill>
              </a:rPr>
              <a:t>Farrington, </a:t>
            </a:r>
          </a:p>
          <a:p>
            <a:r>
              <a:rPr lang="en-US" dirty="0">
                <a:solidFill>
                  <a:schemeClr val="bg1"/>
                </a:solidFill>
              </a:rPr>
              <a:t>Matthew </a:t>
            </a:r>
            <a:r>
              <a:rPr lang="en-US" dirty="0" err="1" smtClean="0">
                <a:solidFill>
                  <a:schemeClr val="bg1"/>
                </a:solidFill>
              </a:rPr>
              <a:t>Cadigan</a:t>
            </a:r>
            <a:r>
              <a:rPr lang="en-US" dirty="0" smtClean="0">
                <a:solidFill>
                  <a:schemeClr val="bg1"/>
                </a:solidFill>
              </a:rPr>
              <a:t>,  </a:t>
            </a:r>
            <a:r>
              <a:rPr lang="en-US" dirty="0">
                <a:solidFill>
                  <a:schemeClr val="bg1"/>
                </a:solidFill>
              </a:rPr>
              <a:t>Jessica </a:t>
            </a:r>
            <a:r>
              <a:rPr lang="en-US" dirty="0" smtClean="0">
                <a:solidFill>
                  <a:schemeClr val="bg1"/>
                </a:solidFill>
              </a:rPr>
              <a:t>Xavier &amp;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Elizabeth Marc-</a:t>
            </a:r>
            <a:r>
              <a:rPr lang="en-US" dirty="0" err="1" smtClean="0">
                <a:solidFill>
                  <a:schemeClr val="bg1"/>
                </a:solidFill>
              </a:rPr>
              <a:t>Aurele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71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87"/>
    </mc:Choice>
    <mc:Fallback xmlns="">
      <p:transition spd="slow" advTm="3468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245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Methodology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822960" y="1410789"/>
            <a:ext cx="7863840" cy="489484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Participants: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17 pre-service teachers (m= 9; f=8)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4 in-service teachers (m=2; f=2)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Data Collection: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3 focus groups with pre-service teachers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3 interviews with in-service teachers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17 pre-service teachers completed field reflective journals</a:t>
            </a:r>
          </a:p>
        </p:txBody>
      </p:sp>
    </p:spTree>
    <p:extLst>
      <p:ext uri="{BB962C8B-B14F-4D97-AF65-F5344CB8AC3E}">
        <p14:creationId xmlns:p14="http://schemas.microsoft.com/office/powerpoint/2010/main" val="5589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Results: Partnership between university </a:t>
            </a:r>
            <a:br>
              <a:rPr lang="en-US" sz="3600" dirty="0" smtClean="0">
                <a:solidFill>
                  <a:srgbClr val="FFFF00"/>
                </a:solidFill>
              </a:rPr>
            </a:br>
            <a:r>
              <a:rPr lang="en-US" sz="3600" dirty="0" smtClean="0">
                <a:solidFill>
                  <a:srgbClr val="FFFF00"/>
                </a:solidFill>
              </a:rPr>
              <a:t>and urban middle school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92330" y="1600200"/>
            <a:ext cx="7994469" cy="4525963"/>
          </a:xfrm>
        </p:spPr>
        <p:txBody>
          <a:bodyPr/>
          <a:lstStyle/>
          <a:p>
            <a:pPr marL="0" indent="0"/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p</a:t>
            </a:r>
            <a:r>
              <a:rPr lang="en-US" sz="2800" dirty="0" smtClean="0">
                <a:solidFill>
                  <a:schemeClr val="bg1"/>
                </a:solidFill>
              </a:rPr>
              <a:t>rovided an authentic experience for pre-service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   teachers about learners and teachers.</a:t>
            </a:r>
          </a:p>
          <a:p>
            <a:pPr marL="0" indent="0"/>
            <a:r>
              <a:rPr lang="en-US" sz="2800" dirty="0" smtClean="0">
                <a:solidFill>
                  <a:schemeClr val="bg1"/>
                </a:solidFill>
              </a:rPr>
              <a:t> revealed the importance of communication, and </a:t>
            </a:r>
          </a:p>
          <a:p>
            <a:pPr marL="18288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further improvement is needed.</a:t>
            </a:r>
          </a:p>
          <a:p>
            <a:pPr marL="0" indent="0"/>
            <a:r>
              <a:rPr lang="en-US" sz="2800" dirty="0" smtClean="0">
                <a:solidFill>
                  <a:schemeClr val="bg1"/>
                </a:solidFill>
              </a:rPr>
              <a:t> provided opportunities for in-service and</a:t>
            </a:r>
          </a:p>
          <a:p>
            <a:pPr marL="18288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pre-service teachers to assume different roles. </a:t>
            </a:r>
          </a:p>
          <a:p>
            <a:pPr marL="0" indent="0"/>
            <a:r>
              <a:rPr lang="en-US" sz="2800" dirty="0" smtClean="0">
                <a:solidFill>
                  <a:schemeClr val="bg1"/>
                </a:solidFill>
              </a:rPr>
              <a:t> expanded the experiences of the in-service </a:t>
            </a:r>
          </a:p>
          <a:p>
            <a:pPr marL="18288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teachers to include mentoring. </a:t>
            </a:r>
          </a:p>
          <a:p>
            <a:pPr marL="0" indent="0">
              <a:buNone/>
            </a:pP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466531"/>
            <a:ext cx="8229600" cy="1143000"/>
          </a:xfrm>
        </p:spPr>
        <p:txBody>
          <a:bodyPr>
            <a:normAutofit/>
          </a:bodyPr>
          <a:lstStyle/>
          <a:p>
            <a:pPr marL="0" indent="0"/>
            <a:r>
              <a:rPr lang="en-US" sz="2800" dirty="0" smtClean="0">
                <a:solidFill>
                  <a:srgbClr val="FFFF00"/>
                </a:solidFill>
              </a:rPr>
              <a:t>Results:  Perspectives of pre-service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dirty="0" smtClean="0">
                <a:solidFill>
                  <a:srgbClr val="FFFF00"/>
                </a:solidFill>
              </a:rPr>
              <a:t>teachers on multicultural education and field work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946849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Able to improve communication and instructional skills.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Able to make ‘actual connections rather than hearing about multiculturalism and diversity.’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Able to identify different issues and perspectives pertaining to diversity.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31845"/>
            <a:ext cx="8229600" cy="1143000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sz="3600" dirty="0" smtClean="0">
                <a:solidFill>
                  <a:srgbClr val="FFFF00"/>
                </a:solidFill>
              </a:rPr>
              <a:t>Results: Impact of service learning/field </a:t>
            </a:r>
            <a:br>
              <a:rPr lang="en-US" sz="3600" dirty="0" smtClean="0">
                <a:solidFill>
                  <a:srgbClr val="FFFF00"/>
                </a:solidFill>
              </a:rPr>
            </a:br>
            <a:r>
              <a:rPr lang="en-US" sz="3600" dirty="0" smtClean="0">
                <a:solidFill>
                  <a:srgbClr val="FFFF00"/>
                </a:solidFill>
              </a:rPr>
              <a:t>experience on pre-service teachers.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2490992"/>
            <a:ext cx="8229600" cy="4120081"/>
          </a:xfrm>
        </p:spPr>
        <p:txBody>
          <a:bodyPr>
            <a:normAutofit/>
          </a:bodyPr>
          <a:lstStyle/>
          <a:p>
            <a:pPr fontAlgn="base"/>
            <a:r>
              <a:rPr lang="en-US" dirty="0">
                <a:solidFill>
                  <a:schemeClr val="bg1"/>
                </a:solidFill>
              </a:rPr>
              <a:t>Attitudinal Change of Pre-service Teachers </a:t>
            </a:r>
          </a:p>
          <a:p>
            <a:pPr fontAlgn="base"/>
            <a:r>
              <a:rPr lang="en-US" dirty="0" smtClean="0">
                <a:solidFill>
                  <a:schemeClr val="bg1"/>
                </a:solidFill>
              </a:rPr>
              <a:t>Pre-service Teachers’ </a:t>
            </a:r>
            <a:r>
              <a:rPr lang="en-US" dirty="0">
                <a:solidFill>
                  <a:schemeClr val="bg1"/>
                </a:solidFill>
              </a:rPr>
              <a:t>Self Discovery Journey</a:t>
            </a:r>
          </a:p>
          <a:p>
            <a:pPr fontAlgn="base"/>
            <a:r>
              <a:rPr lang="en-US" dirty="0" smtClean="0">
                <a:solidFill>
                  <a:schemeClr val="bg1"/>
                </a:solidFill>
              </a:rPr>
              <a:t>Pre-service Teachers’ </a:t>
            </a:r>
            <a:r>
              <a:rPr lang="en-US" dirty="0">
                <a:solidFill>
                  <a:schemeClr val="bg1"/>
                </a:solidFill>
              </a:rPr>
              <a:t>Cross </a:t>
            </a:r>
            <a:r>
              <a:rPr lang="en-US" dirty="0" smtClean="0">
                <a:solidFill>
                  <a:schemeClr val="bg1"/>
                </a:solidFill>
              </a:rPr>
              <a:t>Cultural Competence </a:t>
            </a:r>
            <a:r>
              <a:rPr lang="en-US" dirty="0">
                <a:solidFill>
                  <a:schemeClr val="bg1"/>
                </a:solidFill>
              </a:rPr>
              <a:t>Skills</a:t>
            </a:r>
          </a:p>
          <a:p>
            <a:pPr fontAlgn="base"/>
            <a:r>
              <a:rPr lang="en-US" dirty="0" smtClean="0">
                <a:solidFill>
                  <a:schemeClr val="bg1"/>
                </a:solidFill>
              </a:rPr>
              <a:t>Pre-Service </a:t>
            </a:r>
            <a:r>
              <a:rPr lang="en-US" dirty="0">
                <a:solidFill>
                  <a:schemeClr val="bg1"/>
                </a:solidFill>
              </a:rPr>
              <a:t>Teachers’ Construction of New </a:t>
            </a:r>
            <a:r>
              <a:rPr lang="en-US" dirty="0" smtClean="0">
                <a:solidFill>
                  <a:schemeClr val="bg1"/>
                </a:solidFill>
              </a:rPr>
              <a:t>Knowledge</a:t>
            </a:r>
          </a:p>
        </p:txBody>
      </p:sp>
    </p:spTree>
    <p:extLst>
      <p:ext uri="{BB962C8B-B14F-4D97-AF65-F5344CB8AC3E}">
        <p14:creationId xmlns:p14="http://schemas.microsoft.com/office/powerpoint/2010/main" val="5589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6" name="Picture 5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8" name="Title 6"/>
          <p:cNvSpPr txBox="1">
            <a:spLocks/>
          </p:cNvSpPr>
          <p:nvPr/>
        </p:nvSpPr>
        <p:spPr>
          <a:xfrm>
            <a:off x="457200" y="531844"/>
            <a:ext cx="8437418" cy="1352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FFFF00"/>
                </a:solidFill>
              </a:rPr>
              <a:t>Results: Impact of service learning/field </a:t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>experience on pre-service teachers.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17839" y="2079044"/>
            <a:ext cx="60107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Potential for Service Learning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10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968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Discussion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340781"/>
            <a:ext cx="8229600" cy="4621844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Authentic experience allows direct application of readings, observations and doing - leads to construction of new knowledge.</a:t>
            </a:r>
          </a:p>
          <a:p>
            <a:r>
              <a:rPr lang="en-US" sz="3000" dirty="0" smtClean="0">
                <a:solidFill>
                  <a:schemeClr val="bg1"/>
                </a:solidFill>
              </a:rPr>
              <a:t>Partnership requires trust and mutual respect – needs time to establish. </a:t>
            </a:r>
          </a:p>
          <a:p>
            <a:r>
              <a:rPr lang="en-US" sz="3000" dirty="0" smtClean="0">
                <a:solidFill>
                  <a:schemeClr val="bg1"/>
                </a:solidFill>
              </a:rPr>
              <a:t>Partnership among people and not only between institutions. </a:t>
            </a:r>
          </a:p>
          <a:p>
            <a:r>
              <a:rPr lang="en-US" sz="3000" dirty="0" smtClean="0">
                <a:solidFill>
                  <a:schemeClr val="bg1"/>
                </a:solidFill>
              </a:rPr>
              <a:t>Learning experience is on-going process and time is needed to facilitate the process.</a:t>
            </a:r>
          </a:p>
          <a:p>
            <a:endParaRPr lang="en-US" sz="3000" dirty="0" smtClean="0">
              <a:solidFill>
                <a:schemeClr val="bg1"/>
              </a:solidFill>
            </a:endParaRPr>
          </a:p>
          <a:p>
            <a:endParaRPr lang="en-US" sz="3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968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Discussion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Caution: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Service </a:t>
            </a:r>
            <a:r>
              <a:rPr lang="en-US" smtClean="0">
                <a:solidFill>
                  <a:schemeClr val="bg1"/>
                </a:solidFill>
              </a:rPr>
              <a:t>learning should </a:t>
            </a:r>
            <a:r>
              <a:rPr lang="en-US" dirty="0" smtClean="0">
                <a:solidFill>
                  <a:schemeClr val="bg1"/>
                </a:solidFill>
              </a:rPr>
              <a:t>not perpetuate negativity and oppressive beliefs, careful not to uphold “White privilege”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Empowerment and not charitable element of service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Reflections of Pre-service teachers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81134" y="1417638"/>
            <a:ext cx="8005665" cy="4525963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“…. I have been looking at children as troublesome but now I look at them as young children who are only trying to discover themselves.”  ~ Joseph (Spring 2012)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Reflections of Pre-service teachers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“ In this course, I have learned that topics of culture, identity and diversity must be handled with sensitivity, understanding and kindness.” ~ Stephanie (Spring 2012)</a:t>
            </a: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61384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Reference 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261258" y="836023"/>
            <a:ext cx="8647612" cy="5632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dirty="0">
                <a:solidFill>
                  <a:schemeClr val="bg1"/>
                </a:solidFill>
              </a:rPr>
              <a:t>Coffey, H. (2010). “They taught me”: The benefits of early community-based field experience in teacher education. </a:t>
            </a:r>
            <a:r>
              <a:rPr lang="en-US" sz="1900" i="1" dirty="0">
                <a:solidFill>
                  <a:schemeClr val="bg1"/>
                </a:solidFill>
              </a:rPr>
              <a:t>Teacher and Teacher Education, 26</a:t>
            </a:r>
            <a:r>
              <a:rPr lang="en-US" sz="1900" dirty="0">
                <a:solidFill>
                  <a:schemeClr val="bg1"/>
                </a:solidFill>
              </a:rPr>
              <a:t>. </a:t>
            </a:r>
            <a:r>
              <a:rPr lang="en-US" sz="1900" dirty="0" smtClean="0">
                <a:solidFill>
                  <a:schemeClr val="bg1"/>
                </a:solidFill>
              </a:rPr>
              <a:t>335-342.</a:t>
            </a:r>
          </a:p>
          <a:p>
            <a:pPr marL="0" indent="0">
              <a:buNone/>
            </a:pPr>
            <a:endParaRPr lang="en-US" sz="19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900" dirty="0" err="1" smtClean="0">
                <a:solidFill>
                  <a:schemeClr val="bg1"/>
                </a:solidFill>
              </a:rPr>
              <a:t>Gollnick</a:t>
            </a:r>
            <a:r>
              <a:rPr lang="en-US" sz="1900" dirty="0" smtClean="0">
                <a:solidFill>
                  <a:schemeClr val="bg1"/>
                </a:solidFill>
              </a:rPr>
              <a:t>, D.M. </a:t>
            </a:r>
            <a:r>
              <a:rPr lang="en-US" sz="1900" dirty="0">
                <a:solidFill>
                  <a:schemeClr val="bg1"/>
                </a:solidFill>
              </a:rPr>
              <a:t>&amp; </a:t>
            </a:r>
            <a:r>
              <a:rPr lang="en-US" sz="1900" dirty="0" smtClean="0">
                <a:solidFill>
                  <a:schemeClr val="bg1"/>
                </a:solidFill>
              </a:rPr>
              <a:t>Chinn, P.C. (2002). </a:t>
            </a:r>
            <a:r>
              <a:rPr lang="en-US" sz="1900" i="1" dirty="0" smtClean="0">
                <a:solidFill>
                  <a:schemeClr val="bg1"/>
                </a:solidFill>
              </a:rPr>
              <a:t>Multicultural </a:t>
            </a:r>
            <a:r>
              <a:rPr lang="en-US" sz="1900" i="1" dirty="0">
                <a:solidFill>
                  <a:schemeClr val="bg1"/>
                </a:solidFill>
              </a:rPr>
              <a:t>education in </a:t>
            </a:r>
            <a:r>
              <a:rPr lang="en-US" sz="1900" i="1" dirty="0" smtClean="0">
                <a:solidFill>
                  <a:schemeClr val="bg1"/>
                </a:solidFill>
              </a:rPr>
              <a:t>a pluralistic </a:t>
            </a:r>
            <a:r>
              <a:rPr lang="en-US" sz="1900" i="1" dirty="0">
                <a:solidFill>
                  <a:schemeClr val="bg1"/>
                </a:solidFill>
              </a:rPr>
              <a:t>society</a:t>
            </a:r>
            <a:r>
              <a:rPr lang="en-US" sz="1900" dirty="0">
                <a:solidFill>
                  <a:schemeClr val="bg1"/>
                </a:solidFill>
              </a:rPr>
              <a:t> (6th ed</a:t>
            </a:r>
            <a:r>
              <a:rPr lang="en-US" sz="1900" dirty="0" smtClean="0">
                <a:solidFill>
                  <a:schemeClr val="bg1"/>
                </a:solidFill>
              </a:rPr>
              <a:t>.). Upper </a:t>
            </a:r>
            <a:r>
              <a:rPr lang="en-US" sz="1900" dirty="0">
                <a:solidFill>
                  <a:schemeClr val="bg1"/>
                </a:solidFill>
              </a:rPr>
              <a:t>Saddle River, NJ: </a:t>
            </a:r>
            <a:r>
              <a:rPr lang="en-US" sz="1900" dirty="0" smtClean="0">
                <a:solidFill>
                  <a:schemeClr val="bg1"/>
                </a:solidFill>
              </a:rPr>
              <a:t>Merrill Prentice </a:t>
            </a:r>
            <a:r>
              <a:rPr lang="en-US" sz="1900" dirty="0">
                <a:solidFill>
                  <a:schemeClr val="bg1"/>
                </a:solidFill>
              </a:rPr>
              <a:t>Hall</a:t>
            </a:r>
            <a:r>
              <a:rPr lang="en-US" sz="19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endParaRPr lang="en-US" sz="19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900" dirty="0" smtClean="0">
                <a:solidFill>
                  <a:schemeClr val="bg1"/>
                </a:solidFill>
              </a:rPr>
              <a:t>Holland, L. (2006). Teaching and learning in diversity </a:t>
            </a:r>
            <a:r>
              <a:rPr lang="en-US" sz="1900" dirty="0">
                <a:solidFill>
                  <a:schemeClr val="bg1"/>
                </a:solidFill>
              </a:rPr>
              <a:t>c</a:t>
            </a:r>
            <a:r>
              <a:rPr lang="en-US" sz="1900" dirty="0" smtClean="0">
                <a:solidFill>
                  <a:schemeClr val="bg1"/>
                </a:solidFill>
              </a:rPr>
              <a:t>lasses: The significance of classroom climate and teacher credibility. </a:t>
            </a:r>
            <a:r>
              <a:rPr lang="en-US" sz="1900" i="1" dirty="0" smtClean="0">
                <a:solidFill>
                  <a:schemeClr val="bg1"/>
                </a:solidFill>
              </a:rPr>
              <a:t>Journal of Political Science Education, 2, </a:t>
            </a:r>
            <a:r>
              <a:rPr lang="en-US" sz="1900" dirty="0" smtClean="0">
                <a:solidFill>
                  <a:schemeClr val="bg1"/>
                </a:solidFill>
              </a:rPr>
              <a:t>187-203</a:t>
            </a:r>
          </a:p>
          <a:p>
            <a:pPr marL="0" indent="0">
              <a:buNone/>
            </a:pPr>
            <a:endParaRPr lang="en-US" sz="19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900" dirty="0">
                <a:solidFill>
                  <a:schemeClr val="bg1"/>
                </a:solidFill>
              </a:rPr>
              <a:t>Kraft, N. P. (2002). Teacher Research as a Way to Engage in Critical Reflection: a Case Study: </a:t>
            </a:r>
            <a:r>
              <a:rPr lang="en-US" sz="1900" i="1" dirty="0">
                <a:solidFill>
                  <a:schemeClr val="bg1"/>
                </a:solidFill>
              </a:rPr>
              <a:t>Reflective Practice</a:t>
            </a:r>
            <a:r>
              <a:rPr lang="en-US" sz="1900" dirty="0">
                <a:solidFill>
                  <a:schemeClr val="bg1"/>
                </a:solidFill>
              </a:rPr>
              <a:t>,</a:t>
            </a:r>
            <a:r>
              <a:rPr lang="en-US" sz="1900" i="1" dirty="0">
                <a:solidFill>
                  <a:schemeClr val="bg1"/>
                </a:solidFill>
              </a:rPr>
              <a:t> 3</a:t>
            </a:r>
            <a:r>
              <a:rPr lang="en-US" sz="1900" dirty="0">
                <a:solidFill>
                  <a:schemeClr val="bg1"/>
                </a:solidFill>
              </a:rPr>
              <a:t>(2). 175-189</a:t>
            </a:r>
            <a:r>
              <a:rPr lang="en-US" sz="19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endParaRPr lang="en-US" sz="19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900" dirty="0" err="1">
                <a:solidFill>
                  <a:schemeClr val="bg1"/>
                </a:solidFill>
              </a:rPr>
              <a:t>Sleeter</a:t>
            </a:r>
            <a:r>
              <a:rPr lang="en-US" sz="1900" dirty="0">
                <a:solidFill>
                  <a:schemeClr val="bg1"/>
                </a:solidFill>
              </a:rPr>
              <a:t>, C. (2008). Equity, democracy, and neoliberal assaults on teacher education. </a:t>
            </a:r>
            <a:r>
              <a:rPr lang="en-US" sz="1900" i="1" dirty="0">
                <a:solidFill>
                  <a:schemeClr val="bg1"/>
                </a:solidFill>
              </a:rPr>
              <a:t>Teaching and Teacher Education, 24</a:t>
            </a:r>
            <a:r>
              <a:rPr lang="en-US" sz="1900" dirty="0">
                <a:solidFill>
                  <a:schemeClr val="bg1"/>
                </a:solidFill>
              </a:rPr>
              <a:t>(8)</a:t>
            </a:r>
            <a:r>
              <a:rPr lang="en-US" sz="1900" i="1" dirty="0">
                <a:solidFill>
                  <a:schemeClr val="bg1"/>
                </a:solidFill>
              </a:rPr>
              <a:t>. </a:t>
            </a:r>
            <a:r>
              <a:rPr lang="en-US" sz="1900" dirty="0">
                <a:solidFill>
                  <a:schemeClr val="bg1"/>
                </a:solidFill>
              </a:rPr>
              <a:t>1947-1957. </a:t>
            </a:r>
          </a:p>
          <a:p>
            <a:endParaRPr lang="en-US" sz="19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Overview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783770" y="1600200"/>
            <a:ext cx="7903029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 qualitative study on partnership between a teacher preparation program and an urban middle school.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Readiness of pre-service teachers to work with students from diverse backgrounds.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Impact of field experience and service learning on pre-service teachers.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36"/>
    </mc:Choice>
    <mc:Fallback xmlns="">
      <p:transition spd="slow" advTm="26236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60699"/>
            <a:ext cx="8229600" cy="30672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6000" dirty="0" smtClean="0">
                <a:solidFill>
                  <a:schemeClr val="bg1"/>
                </a:solidFill>
              </a:rPr>
              <a:t>Thank you 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52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97634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Course and Service Learning/Field  Experience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1891" y="135081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Partnership: two years with a core group of teachers </a:t>
            </a: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Course: Diversity and Multicultural Education 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Guided Field Experience: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20 hours; teach lessons; focus group with middle school students; work with small groups of students; and complete reflective journals</a:t>
            </a:r>
          </a:p>
        </p:txBody>
      </p:sp>
    </p:spTree>
    <p:extLst>
      <p:ext uri="{BB962C8B-B14F-4D97-AF65-F5344CB8AC3E}">
        <p14:creationId xmlns:p14="http://schemas.microsoft.com/office/powerpoint/2010/main" val="85452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765"/>
    </mc:Choice>
    <mc:Fallback xmlns="">
      <p:transition spd="slow" advTm="6976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Reflective Journals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 hangingPunct="0"/>
            <a:r>
              <a:rPr lang="en-US" dirty="0">
                <a:solidFill>
                  <a:schemeClr val="bg1"/>
                </a:solidFill>
              </a:rPr>
              <a:t>What are some of your perceptions or beliefs about the population you are serving? </a:t>
            </a:r>
          </a:p>
          <a:p>
            <a:pPr lvl="0" hangingPunct="0"/>
            <a:r>
              <a:rPr lang="en-US" dirty="0">
                <a:solidFill>
                  <a:schemeClr val="bg1"/>
                </a:solidFill>
              </a:rPr>
              <a:t>What did you observe and learn? What have you gained from this experience?</a:t>
            </a:r>
          </a:p>
          <a:p>
            <a:pPr lvl="0" hangingPunct="0"/>
            <a:r>
              <a:rPr lang="en-US" dirty="0">
                <a:solidFill>
                  <a:schemeClr val="bg1"/>
                </a:solidFill>
              </a:rPr>
              <a:t>What fears or concerns, if any, do you have about working with the students or an individual student?</a:t>
            </a:r>
          </a:p>
          <a:p>
            <a:pPr lvl="0" hangingPunct="0"/>
            <a:r>
              <a:rPr lang="en-US" dirty="0">
                <a:solidFill>
                  <a:schemeClr val="bg1"/>
                </a:solidFill>
              </a:rPr>
              <a:t>What have you learned about yourself?</a:t>
            </a:r>
          </a:p>
          <a:p>
            <a:pPr lvl="0" hangingPunct="0"/>
            <a:r>
              <a:rPr lang="en-US" dirty="0">
                <a:solidFill>
                  <a:schemeClr val="bg1"/>
                </a:solidFill>
              </a:rPr>
              <a:t>What values, opinions, beliefs have changed? What have not</a:t>
            </a:r>
            <a:r>
              <a:rPr lang="en-US" dirty="0" smtClean="0">
                <a:solidFill>
                  <a:schemeClr val="bg1"/>
                </a:solidFill>
              </a:rPr>
              <a:t>? Why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  <a:p>
            <a:pPr lvl="0" hangingPunct="0"/>
            <a:r>
              <a:rPr lang="en-US" dirty="0">
                <a:solidFill>
                  <a:schemeClr val="bg1"/>
                </a:solidFill>
              </a:rPr>
              <a:t>How have you been challenged?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9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Focus of the study: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00890" y="1417638"/>
            <a:ext cx="8085909" cy="4887995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to </a:t>
            </a:r>
            <a:r>
              <a:rPr lang="en-US" dirty="0">
                <a:solidFill>
                  <a:schemeClr val="bg1"/>
                </a:solidFill>
              </a:rPr>
              <a:t>assess the partnership between the </a:t>
            </a:r>
            <a:endParaRPr lang="en-US" dirty="0" smtClean="0">
              <a:solidFill>
                <a:schemeClr val="bg1"/>
              </a:solidFill>
            </a:endParaRPr>
          </a:p>
          <a:p>
            <a:pPr marL="45720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Education </a:t>
            </a:r>
            <a:r>
              <a:rPr lang="en-US" dirty="0">
                <a:solidFill>
                  <a:schemeClr val="bg1"/>
                </a:solidFill>
              </a:rPr>
              <a:t>Department of a university in the Northeast and an urban </a:t>
            </a:r>
            <a:r>
              <a:rPr lang="en-US" dirty="0" smtClean="0">
                <a:solidFill>
                  <a:schemeClr val="bg1"/>
                </a:solidFill>
              </a:rPr>
              <a:t>professional </a:t>
            </a:r>
            <a:r>
              <a:rPr lang="en-US" dirty="0">
                <a:solidFill>
                  <a:schemeClr val="bg1"/>
                </a:solidFill>
              </a:rPr>
              <a:t>development school (PDS</a:t>
            </a:r>
            <a:r>
              <a:rPr lang="en-US" dirty="0" smtClean="0">
                <a:solidFill>
                  <a:schemeClr val="bg1"/>
                </a:solidFill>
              </a:rPr>
              <a:t>);</a:t>
            </a:r>
          </a:p>
          <a:p>
            <a:pPr marL="45720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2.  </a:t>
            </a:r>
            <a:r>
              <a:rPr lang="en-US" dirty="0">
                <a:solidFill>
                  <a:schemeClr val="bg1"/>
                </a:solidFill>
              </a:rPr>
              <a:t>to investigate the </a:t>
            </a:r>
            <a:r>
              <a:rPr lang="en-US" dirty="0" smtClean="0">
                <a:solidFill>
                  <a:schemeClr val="bg1"/>
                </a:solidFill>
              </a:rPr>
              <a:t>perspectives </a:t>
            </a:r>
            <a:r>
              <a:rPr lang="en-US" dirty="0">
                <a:solidFill>
                  <a:schemeClr val="bg1"/>
                </a:solidFill>
              </a:rPr>
              <a:t>of </a:t>
            </a:r>
            <a:r>
              <a:rPr lang="en-US" dirty="0" smtClean="0">
                <a:solidFill>
                  <a:schemeClr val="bg1"/>
                </a:solidFill>
              </a:rPr>
              <a:t>pre-service </a:t>
            </a:r>
          </a:p>
          <a:p>
            <a:pPr marL="45720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teachers </a:t>
            </a:r>
            <a:r>
              <a:rPr lang="en-US" dirty="0">
                <a:solidFill>
                  <a:schemeClr val="bg1"/>
                </a:solidFill>
              </a:rPr>
              <a:t>on </a:t>
            </a:r>
            <a:r>
              <a:rPr lang="en-US" dirty="0" smtClean="0">
                <a:solidFill>
                  <a:schemeClr val="bg1"/>
                </a:solidFill>
              </a:rPr>
              <a:t>multicultural </a:t>
            </a:r>
            <a:r>
              <a:rPr lang="en-US" dirty="0">
                <a:solidFill>
                  <a:schemeClr val="bg1"/>
                </a:solidFill>
              </a:rPr>
              <a:t>education and diversity in a teacher preparation </a:t>
            </a:r>
            <a:r>
              <a:rPr lang="en-US" dirty="0" smtClean="0">
                <a:solidFill>
                  <a:schemeClr val="bg1"/>
                </a:solidFill>
              </a:rPr>
              <a:t>program;</a:t>
            </a:r>
          </a:p>
          <a:p>
            <a:pPr marL="45720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3.  to </a:t>
            </a:r>
            <a:r>
              <a:rPr lang="en-US" dirty="0">
                <a:solidFill>
                  <a:schemeClr val="bg1"/>
                </a:solidFill>
              </a:rPr>
              <a:t>investigate the impact of service learning/field </a:t>
            </a:r>
            <a:endParaRPr lang="en-US" dirty="0" smtClean="0">
              <a:solidFill>
                <a:schemeClr val="bg1"/>
              </a:solidFill>
            </a:endParaRPr>
          </a:p>
          <a:p>
            <a:pPr marL="45720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experience </a:t>
            </a:r>
            <a:r>
              <a:rPr lang="en-US" dirty="0">
                <a:solidFill>
                  <a:schemeClr val="bg1"/>
                </a:solidFill>
              </a:rPr>
              <a:t>on pre-service teachers’ learning.  </a:t>
            </a:r>
          </a:p>
        </p:txBody>
      </p:sp>
    </p:spTree>
    <p:extLst>
      <p:ext uri="{BB962C8B-B14F-4D97-AF65-F5344CB8AC3E}">
        <p14:creationId xmlns:p14="http://schemas.microsoft.com/office/powerpoint/2010/main" val="55893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45"/>
    </mc:Choice>
    <mc:Fallback xmlns="">
      <p:transition spd="slow" advTm="614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Literature Review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571500" fontAlgn="base">
              <a:buFont typeface="Arial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increasing heterogeneous classroom requires teachers to teach students with different cultures, language, abilities and other characteristics (</a:t>
            </a:r>
            <a:r>
              <a:rPr lang="en-US" dirty="0" err="1">
                <a:solidFill>
                  <a:schemeClr val="bg1"/>
                </a:solidFill>
              </a:rPr>
              <a:t>Gollnick</a:t>
            </a:r>
            <a:r>
              <a:rPr lang="en-US" dirty="0">
                <a:solidFill>
                  <a:schemeClr val="bg1"/>
                </a:solidFill>
              </a:rPr>
              <a:t> &amp; Chinn 2002).</a:t>
            </a:r>
          </a:p>
          <a:p>
            <a:pPr marL="571500" indent="-571500" fontAlgn="base"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Integrated </a:t>
            </a:r>
            <a:r>
              <a:rPr lang="en-US" dirty="0">
                <a:solidFill>
                  <a:schemeClr val="bg1"/>
                </a:solidFill>
              </a:rPr>
              <a:t>field work helps inform and engage pre-service teachers. (Kraft, 2002; Coffey, 2010; </a:t>
            </a:r>
            <a:r>
              <a:rPr lang="en-US" dirty="0" err="1">
                <a:solidFill>
                  <a:schemeClr val="bg1"/>
                </a:solidFill>
              </a:rPr>
              <a:t>Sleeter</a:t>
            </a:r>
            <a:r>
              <a:rPr lang="en-US" dirty="0">
                <a:solidFill>
                  <a:schemeClr val="bg1"/>
                </a:solidFill>
              </a:rPr>
              <a:t>, 2008)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11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Literature Review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service learning pedagogy in diversity education promotes student reflection and awareness of political, social and economic intolerance in order to foster a deeper respect and appreciation for diversity (Holland, 2006)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Literature Review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0307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Incorporating  a service learning component into a multicultural course in higher education can result in positive learning, personal and social outcomes. (</a:t>
            </a:r>
            <a:r>
              <a:rPr lang="en-US" dirty="0" err="1" smtClean="0">
                <a:solidFill>
                  <a:schemeClr val="bg1"/>
                </a:solidFill>
              </a:rPr>
              <a:t>Eyler</a:t>
            </a:r>
            <a:r>
              <a:rPr lang="en-US" dirty="0" smtClean="0">
                <a:solidFill>
                  <a:schemeClr val="bg1"/>
                </a:solidFill>
              </a:rPr>
              <a:t> and Giles, 2001)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_texture_8x10_blue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WSU_Logo_Type_Hz_132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8" y="5214072"/>
            <a:ext cx="2536323" cy="1959886"/>
          </a:xfrm>
          <a:prstGeom prst="rect">
            <a:avLst/>
          </a:prstGeom>
        </p:spPr>
      </p:pic>
      <p:pic>
        <p:nvPicPr>
          <p:cNvPr id="12" name="Picture 11" descr="WSU_Window_Globe-go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94" y="6142734"/>
            <a:ext cx="326008" cy="325799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9396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Definition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384663"/>
            <a:ext cx="8229600" cy="50838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>
                <a:solidFill>
                  <a:schemeClr val="bg1"/>
                </a:solidFill>
              </a:rPr>
              <a:t>Service Learning: a learning experience that facilitates student acquisition of awareness, knowledge, and skills while promoting a commitment to personal, social, civic, and professional responsibility. (Burnett, Long, and Horne, 2005)</a:t>
            </a:r>
          </a:p>
          <a:p>
            <a:pPr marL="0" indent="0">
              <a:buNone/>
            </a:pPr>
            <a:endParaRPr lang="en-US" sz="2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600" dirty="0" smtClean="0">
                <a:solidFill>
                  <a:schemeClr val="bg1"/>
                </a:solidFill>
                <a:cs typeface="Times New Roman" pitchFamily="18" charset="0"/>
              </a:rPr>
              <a:t>Field Experience: provides </a:t>
            </a:r>
            <a:r>
              <a:rPr lang="en-US" sz="2600" dirty="0">
                <a:solidFill>
                  <a:schemeClr val="bg1"/>
                </a:solidFill>
                <a:cs typeface="Times New Roman" pitchFamily="18" charset="0"/>
              </a:rPr>
              <a:t>opportunities within actual teaching settings, facilitates authentic learning, allows students to practice and implement the knowledge and skills </a:t>
            </a:r>
            <a:r>
              <a:rPr lang="en-US" sz="2600" dirty="0" smtClean="0">
                <a:solidFill>
                  <a:schemeClr val="bg1"/>
                </a:solidFill>
                <a:cs typeface="Times New Roman" pitchFamily="18" charset="0"/>
              </a:rPr>
              <a:t>……and </a:t>
            </a:r>
            <a:r>
              <a:rPr lang="en-US" sz="2600" dirty="0">
                <a:solidFill>
                  <a:schemeClr val="bg1"/>
                </a:solidFill>
                <a:cs typeface="Times New Roman" pitchFamily="18" charset="0"/>
              </a:rPr>
              <a:t>promotes a high degree of emotional involvement </a:t>
            </a:r>
            <a:r>
              <a:rPr lang="en-US" sz="2600" dirty="0" smtClean="0">
                <a:solidFill>
                  <a:schemeClr val="bg1"/>
                </a:solidFill>
                <a:cs typeface="Times New Roman" pitchFamily="18" charset="0"/>
              </a:rPr>
              <a:t>……. increased </a:t>
            </a:r>
            <a:r>
              <a:rPr lang="en-US" sz="2600" dirty="0">
                <a:solidFill>
                  <a:schemeClr val="bg1"/>
                </a:solidFill>
                <a:cs typeface="Times New Roman" pitchFamily="18" charset="0"/>
              </a:rPr>
              <a:t>professional growth. (Casey &amp; </a:t>
            </a:r>
            <a:r>
              <a:rPr lang="en-US" sz="2600" dirty="0" err="1">
                <a:solidFill>
                  <a:schemeClr val="bg1"/>
                </a:solidFill>
                <a:cs typeface="Times New Roman" pitchFamily="18" charset="0"/>
              </a:rPr>
              <a:t>Howson</a:t>
            </a:r>
            <a:r>
              <a:rPr lang="en-US" sz="2600" dirty="0">
                <a:solidFill>
                  <a:schemeClr val="bg1"/>
                </a:solidFill>
                <a:cs typeface="Times New Roman" pitchFamily="18" charset="0"/>
              </a:rPr>
              <a:t>, 1993; Dawson,  2006) 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4F60044DF53429AC1DD5E9846618B" ma:contentTypeVersion="0" ma:contentTypeDescription="Create a new document." ma:contentTypeScope="" ma:versionID="86b183d05712bd9ed35782b3eaee695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83F0A67-8E9F-4DFD-872A-C5E8404890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57C94A-FC22-4860-A410-C86AD66197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E7D7CBA-EAEB-4381-A491-BD745DF78847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3032</TotalTime>
  <Words>965</Words>
  <Application>Microsoft Office PowerPoint</Application>
  <PresentationFormat>On-screen Show (4:3)</PresentationFormat>
  <Paragraphs>101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Theme1</vt:lpstr>
      <vt:lpstr>“It Gave Me Confidence”:  How Field Experience and Service Learning Impact Pre-service Teacher Learning Regarding Diversity and  Multiculturalism in an Urban Middle School </vt:lpstr>
      <vt:lpstr>Overview</vt:lpstr>
      <vt:lpstr>Course and Service Learning/Field  Experience</vt:lpstr>
      <vt:lpstr>Reflective Journals Questions</vt:lpstr>
      <vt:lpstr>Focus of the study:</vt:lpstr>
      <vt:lpstr>Literature Review</vt:lpstr>
      <vt:lpstr>Literature Review</vt:lpstr>
      <vt:lpstr>Literature Review</vt:lpstr>
      <vt:lpstr>Definition </vt:lpstr>
      <vt:lpstr>Methodology</vt:lpstr>
      <vt:lpstr>Results: Partnership between university  and urban middle school</vt:lpstr>
      <vt:lpstr>Results:  Perspectives of pre-service  teachers on multicultural education and field work</vt:lpstr>
      <vt:lpstr>Results: Impact of service learning/field  experience on pre-service teachers. </vt:lpstr>
      <vt:lpstr>PowerPoint Presentation</vt:lpstr>
      <vt:lpstr>Discussion</vt:lpstr>
      <vt:lpstr>Discussion</vt:lpstr>
      <vt:lpstr>Reflections of Pre-service teachers </vt:lpstr>
      <vt:lpstr>Reflections of Pre-service teachers </vt:lpstr>
      <vt:lpstr>Reference </vt:lpstr>
      <vt:lpstr>PowerPoint Presentation</vt:lpstr>
    </vt:vector>
  </TitlesOfParts>
  <Company>Fuseideas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Worthington</dc:creator>
  <cp:lastModifiedBy>Erin</cp:lastModifiedBy>
  <cp:revision>96</cp:revision>
  <dcterms:created xsi:type="dcterms:W3CDTF">2012-08-23T14:16:59Z</dcterms:created>
  <dcterms:modified xsi:type="dcterms:W3CDTF">2012-09-24T18:02:38Z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0x0101005CC4F60044DF53429AC1DD5E9846618B</vt:lpwstr>
  </property>
</Properties>
</file>